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7"/>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724" r:id="rId30"/>
    <p:sldId id="723" r:id="rId31"/>
    <p:sldId id="726" r:id="rId32"/>
    <p:sldId id="727" r:id="rId33"/>
    <p:sldId id="730" r:id="rId34"/>
    <p:sldId id="728" r:id="rId35"/>
    <p:sldId id="729" r:id="rId36"/>
    <p:sldId id="732" r:id="rId37"/>
    <p:sldId id="731" r:id="rId38"/>
    <p:sldId id="702" r:id="rId39"/>
    <p:sldId id="703" r:id="rId40"/>
    <p:sldId id="704" r:id="rId41"/>
    <p:sldId id="705" r:id="rId42"/>
    <p:sldId id="706" r:id="rId43"/>
    <p:sldId id="707" r:id="rId44"/>
    <p:sldId id="708" r:id="rId45"/>
    <p:sldId id="709" r:id="rId46"/>
    <p:sldId id="710" r:id="rId47"/>
    <p:sldId id="711" r:id="rId48"/>
    <p:sldId id="734" r:id="rId49"/>
    <p:sldId id="735" r:id="rId50"/>
    <p:sldId id="869" r:id="rId51"/>
    <p:sldId id="738" r:id="rId52"/>
    <p:sldId id="743" r:id="rId53"/>
    <p:sldId id="744" r:id="rId54"/>
    <p:sldId id="745" r:id="rId55"/>
    <p:sldId id="746" r:id="rId56"/>
    <p:sldId id="747" r:id="rId57"/>
    <p:sldId id="749" r:id="rId58"/>
    <p:sldId id="750" r:id="rId59"/>
    <p:sldId id="752" r:id="rId60"/>
    <p:sldId id="753" r:id="rId61"/>
    <p:sldId id="754" r:id="rId62"/>
    <p:sldId id="755" r:id="rId63"/>
    <p:sldId id="756" r:id="rId64"/>
    <p:sldId id="757" r:id="rId65"/>
    <p:sldId id="758" r:id="rId66"/>
    <p:sldId id="759" r:id="rId67"/>
    <p:sldId id="760" r:id="rId68"/>
    <p:sldId id="762" r:id="rId69"/>
    <p:sldId id="761" r:id="rId70"/>
    <p:sldId id="788" r:id="rId71"/>
    <p:sldId id="789" r:id="rId72"/>
    <p:sldId id="790" r:id="rId73"/>
    <p:sldId id="792" r:id="rId74"/>
    <p:sldId id="793" r:id="rId75"/>
    <p:sldId id="770" r:id="rId76"/>
    <p:sldId id="771" r:id="rId77"/>
    <p:sldId id="772" r:id="rId78"/>
    <p:sldId id="773" r:id="rId79"/>
    <p:sldId id="774" r:id="rId80"/>
    <p:sldId id="775" r:id="rId81"/>
    <p:sldId id="776" r:id="rId82"/>
    <p:sldId id="777" r:id="rId83"/>
    <p:sldId id="778" r:id="rId84"/>
    <p:sldId id="779" r:id="rId85"/>
    <p:sldId id="780" r:id="rId86"/>
    <p:sldId id="782" r:id="rId87"/>
    <p:sldId id="783" r:id="rId88"/>
    <p:sldId id="794" r:id="rId89"/>
    <p:sldId id="795" r:id="rId90"/>
    <p:sldId id="796" r:id="rId91"/>
    <p:sldId id="797" r:id="rId92"/>
    <p:sldId id="798" r:id="rId93"/>
    <p:sldId id="799" r:id="rId94"/>
    <p:sldId id="800" r:id="rId95"/>
    <p:sldId id="801" r:id="rId96"/>
    <p:sldId id="862" r:id="rId97"/>
    <p:sldId id="863" r:id="rId98"/>
    <p:sldId id="865" r:id="rId99"/>
    <p:sldId id="866" r:id="rId100"/>
    <p:sldId id="867" r:id="rId101"/>
    <p:sldId id="868" r:id="rId102"/>
    <p:sldId id="802" r:id="rId103"/>
    <p:sldId id="857" r:id="rId104"/>
    <p:sldId id="858" r:id="rId105"/>
    <p:sldId id="804" r:id="rId106"/>
    <p:sldId id="860" r:id="rId107"/>
    <p:sldId id="859" r:id="rId108"/>
    <p:sldId id="805" r:id="rId109"/>
    <p:sldId id="846" r:id="rId110"/>
    <p:sldId id="847" r:id="rId111"/>
    <p:sldId id="829" r:id="rId112"/>
    <p:sldId id="834" r:id="rId113"/>
    <p:sldId id="831" r:id="rId114"/>
    <p:sldId id="832" r:id="rId115"/>
    <p:sldId id="833" r:id="rId116"/>
    <p:sldId id="835" r:id="rId117"/>
    <p:sldId id="836" r:id="rId118"/>
    <p:sldId id="837" r:id="rId119"/>
    <p:sldId id="840" r:id="rId120"/>
    <p:sldId id="841" r:id="rId121"/>
    <p:sldId id="838" r:id="rId122"/>
    <p:sldId id="839" r:id="rId123"/>
    <p:sldId id="842" r:id="rId124"/>
    <p:sldId id="843" r:id="rId125"/>
    <p:sldId id="821" r:id="rId126"/>
    <p:sldId id="822" r:id="rId127"/>
    <p:sldId id="823" r:id="rId128"/>
    <p:sldId id="849" r:id="rId129"/>
    <p:sldId id="850" r:id="rId130"/>
    <p:sldId id="852" r:id="rId131"/>
    <p:sldId id="853" r:id="rId132"/>
    <p:sldId id="854" r:id="rId133"/>
    <p:sldId id="856" r:id="rId134"/>
    <p:sldId id="580" r:id="rId135"/>
    <p:sldId id="581"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9" autoAdjust="0"/>
    <p:restoredTop sz="72946" autoAdjust="0"/>
  </p:normalViewPr>
  <p:slideViewPr>
    <p:cSldViewPr snapToGrid="0">
      <p:cViewPr varScale="1">
        <p:scale>
          <a:sx n="118" d="100"/>
          <a:sy n="118" d="100"/>
        </p:scale>
        <p:origin x="948" y="90"/>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laptop.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using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company's clients require MFA for security and regulatory compliance reasons. Building those things can be expensive, and it isn't something that I really want to be maintaining over time.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Using SAML lets us push the authentication off to a third party that can offer whatever authentication systems the client needs. That third party handles all of the security testing and upkeep, and all we have to do is take the signed claims and match them to a user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the client and server both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security comes at a cost, however; signing requests requires that the client and server hash the request data in exactly the same way, that they agree about which header and parameters are included, the sequence that they are concatenated together, etc. This complexity can make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difficult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main drawback of course is that bearer tokens are significantly less secure than signed requests; if a bad guy manages to steal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tokens then he can pretty much do anything he wants with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“something you know”, in the form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a:t>
            </a:r>
            <a:r>
              <a:rPr lang="en-US" sz="1200" b="0" i="0" kern="1200">
                <a:solidFill>
                  <a:schemeClr val="tx1"/>
                </a:solidFill>
                <a:effectLst/>
                <a:latin typeface="+mn-lt"/>
                <a:ea typeface="+mn-ea"/>
                <a:cs typeface="+mn-cs"/>
              </a:rPr>
              <a:t>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Unfortunately,</a:t>
            </a:r>
            <a:r>
              <a:rPr lang="en-US" sz="1200" kern="1200" baseline="0" dirty="0">
                <a:solidFill>
                  <a:schemeClr val="tx1"/>
                </a:solidFill>
                <a:effectLst/>
                <a:latin typeface="+mn-lt"/>
                <a:ea typeface="+mn-ea"/>
                <a:cs typeface="+mn-cs"/>
              </a:rPr>
              <a:t> it turns out that API calls are normally stateless, so I couldn't rely on the server just automagically knowing which user account was making the request.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evildoers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encrypted, preventing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 functions are not reversible, there is no way to turn the output back into the input.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 are no other keys or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if we store the hash value in the user database, then our web server can take the text password submitted by the user, hash it, and then search the user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Typically the session ID is something long and unique, like a </a:t>
            </a:r>
            <a:r>
              <a:rPr lang="en-US" sz="1200" b="0" kern="1200" dirty="0" err="1">
                <a:solidFill>
                  <a:schemeClr val="tx1"/>
                </a:solidFill>
                <a:effectLst/>
                <a:latin typeface="+mn-lt"/>
                <a:ea typeface="+mn-ea"/>
                <a:cs typeface="+mn-cs"/>
              </a:rPr>
              <a:t>guid</a:t>
            </a:r>
            <a:r>
              <a:rPr lang="en-US" sz="1200" b="0" kern="1200" dirty="0">
                <a:solidFill>
                  <a:schemeClr val="tx1"/>
                </a:solidFill>
                <a:effectLst/>
                <a:latin typeface="+mn-lt"/>
                <a:ea typeface="+mn-ea"/>
                <a:cs typeface="+mn-cs"/>
              </a:rPr>
              <a:t>, so that it can't be easily guessed.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the process is entirely about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Alice wants to set some up some automated services that let us check her social media accounts.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passing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helps keep the account extra safe.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This means passing the API key as </a:t>
            </a:r>
            <a:r>
              <a:rPr lang="en-US" sz="1200" b="1" i="0" kern="1200" dirty="0">
                <a:solidFill>
                  <a:schemeClr val="tx1"/>
                </a:solidFill>
                <a:effectLst/>
                <a:latin typeface="+mn-lt"/>
                <a:ea typeface="+mn-ea"/>
                <a:cs typeface="+mn-cs"/>
              </a:rPr>
              <a:t>plain text</a:t>
            </a:r>
            <a:r>
              <a:rPr lang="en-US" sz="1200" b="0" i="0" kern="1200" dirty="0">
                <a:solidFill>
                  <a:schemeClr val="tx1"/>
                </a:solidFill>
                <a:effectLst/>
                <a:latin typeface="+mn-lt"/>
                <a:ea typeface="+mn-ea"/>
                <a:cs typeface="+mn-cs"/>
              </a:rPr>
              <a:t>, typically in an HTTP header, so that the server can validate the token when processing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don't have any sort of usage restriction attached to them,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treat these API keys very much like a password:</a:t>
            </a:r>
          </a:p>
          <a:p>
            <a:pPr marL="228600" indent="-228600">
              <a:buFont typeface="Arial" panose="020B0604020202020204" pitchFamily="34" charset="0"/>
              <a:buAutoNum type="arabicPeriod"/>
            </a:pPr>
            <a:r>
              <a:rPr lang="en-US" sz="1200" b="0" i="0" kern="1200" dirty="0">
                <a:solidFill>
                  <a:schemeClr val="tx1"/>
                </a:solidFill>
                <a:effectLst/>
                <a:latin typeface="+mn-lt"/>
                <a:ea typeface="+mn-ea"/>
                <a:cs typeface="+mn-cs"/>
              </a:rPr>
              <a:t>Only transmit over TLS</a:t>
            </a:r>
          </a:p>
          <a:p>
            <a:pPr marL="228600" indent="-228600">
              <a:buFont typeface="Arial" panose="020B0604020202020204" pitchFamily="34" charset="0"/>
              <a:buAutoNum type="arabicPeriod"/>
            </a:pPr>
            <a:r>
              <a:rPr lang="en-US" sz="1200" b="0" i="0" kern="1200" dirty="0">
                <a:solidFill>
                  <a:schemeClr val="tx1"/>
                </a:solidFill>
                <a:effectLst/>
                <a:latin typeface="+mn-lt"/>
                <a:ea typeface="+mn-ea"/>
                <a:cs typeface="+mn-cs"/>
              </a:rPr>
              <a:t>Securely store at rest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 sites prefer to use a custom HTTP header for this, but it's the same basic approach.</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011256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can also pass these sorts of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but you need to be careful because that can result in those keys being captured in web logs.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pass these as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with each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one of those hash functions we just talked about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only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Anyone who captures this request off the network will be unable to extract the API key from it, because hash values cannot be reversed.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sign in to the website over TLS and download the key,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that config file is kept secure, the client can then use the key to sign requests or to pass along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manage multiple web applications, and they both have access to the same private key, then your user could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using their username and password, which will get them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user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your user only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991847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a:stretch>
            <a:fillRect/>
          </a:stretch>
        </p:blipFill>
        <p:spPr>
          <a:xfrm>
            <a:off x="10010775" y="419875"/>
            <a:ext cx="2171700"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8"/>
            <a:ext cx="2968450" cy="61785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1"/>
            <a:ext cx="3326879" cy="61785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3965122" y="5111944"/>
            <a:ext cx="1634594"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Tree>
    <p:extLst>
      <p:ext uri="{BB962C8B-B14F-4D97-AF65-F5344CB8AC3E}">
        <p14:creationId xmlns:p14="http://schemas.microsoft.com/office/powerpoint/2010/main" val="29711235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3081653"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3111499"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69510</TotalTime>
  <Words>14031</Words>
  <Application>Microsoft Office PowerPoint</Application>
  <PresentationFormat>Widescreen</PresentationFormat>
  <Paragraphs>2261</Paragraphs>
  <Slides>135</Slides>
  <Notes>134</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135</vt:i4>
      </vt:variant>
    </vt:vector>
  </HeadingPairs>
  <TitlesOfParts>
    <vt:vector size="146"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1179</cp:revision>
  <dcterms:created xsi:type="dcterms:W3CDTF">2013-12-09T01:29:59Z</dcterms:created>
  <dcterms:modified xsi:type="dcterms:W3CDTF">2023-05-02T00:58:34Z</dcterms:modified>
</cp:coreProperties>
</file>